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</p:sldIdLst>
  <p:sldSz cy="5143500" cx="9144000"/>
  <p:notesSz cx="6858000" cy="9144000"/>
  <p:embeddedFontLst>
    <p:embeddedFont>
      <p:font typeface="Nunito"/>
      <p:regular r:id="rId51"/>
      <p:bold r:id="rId52"/>
      <p:italic r:id="rId53"/>
      <p:boldItalic r:id="rId54"/>
    </p:embeddedFont>
    <p:embeddedFont>
      <p:font typeface="Montserrat"/>
      <p:regular r:id="rId55"/>
      <p:bold r:id="rId56"/>
      <p:italic r:id="rId57"/>
      <p:boldItalic r:id="rId58"/>
    </p:embeddedFont>
    <p:embeddedFont>
      <p:font typeface="Lato"/>
      <p:regular r:id="rId59"/>
      <p:bold r:id="rId60"/>
      <p:italic r:id="rId61"/>
      <p:boldItalic r:id="rId62"/>
    </p:embeddedFont>
    <p:embeddedFont>
      <p:font typeface="Varela Round"/>
      <p:regular r:id="rId63"/>
    </p:embeddedFont>
    <p:embeddedFont>
      <p:font typeface="Comfortaa"/>
      <p:regular r:id="rId64"/>
      <p:bold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Lato-boldItalic.fntdata"/><Relationship Id="rId61" Type="http://schemas.openxmlformats.org/officeDocument/2006/relationships/font" Target="fonts/Lato-italic.fntdata"/><Relationship Id="rId20" Type="http://schemas.openxmlformats.org/officeDocument/2006/relationships/slide" Target="slides/slide16.xml"/><Relationship Id="rId64" Type="http://schemas.openxmlformats.org/officeDocument/2006/relationships/font" Target="fonts/Comfortaa-regular.fntdata"/><Relationship Id="rId63" Type="http://schemas.openxmlformats.org/officeDocument/2006/relationships/font" Target="fonts/VarelaRound-regular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65" Type="http://schemas.openxmlformats.org/officeDocument/2006/relationships/font" Target="fonts/Comfortaa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Lato-bold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Nunito-regular.fntdata"/><Relationship Id="rId50" Type="http://schemas.openxmlformats.org/officeDocument/2006/relationships/slide" Target="slides/slide46.xml"/><Relationship Id="rId53" Type="http://schemas.openxmlformats.org/officeDocument/2006/relationships/font" Target="fonts/Nunito-italic.fntdata"/><Relationship Id="rId52" Type="http://schemas.openxmlformats.org/officeDocument/2006/relationships/font" Target="fonts/Nunito-bold.fntdata"/><Relationship Id="rId11" Type="http://schemas.openxmlformats.org/officeDocument/2006/relationships/slide" Target="slides/slide7.xml"/><Relationship Id="rId55" Type="http://schemas.openxmlformats.org/officeDocument/2006/relationships/font" Target="fonts/Montserrat-regular.fntdata"/><Relationship Id="rId10" Type="http://schemas.openxmlformats.org/officeDocument/2006/relationships/slide" Target="slides/slide6.xml"/><Relationship Id="rId54" Type="http://schemas.openxmlformats.org/officeDocument/2006/relationships/font" Target="fonts/Nunito-boldItalic.fntdata"/><Relationship Id="rId13" Type="http://schemas.openxmlformats.org/officeDocument/2006/relationships/slide" Target="slides/slide9.xml"/><Relationship Id="rId57" Type="http://schemas.openxmlformats.org/officeDocument/2006/relationships/font" Target="fonts/Montserrat-italic.fntdata"/><Relationship Id="rId12" Type="http://schemas.openxmlformats.org/officeDocument/2006/relationships/slide" Target="slides/slide8.xml"/><Relationship Id="rId56" Type="http://schemas.openxmlformats.org/officeDocument/2006/relationships/font" Target="fonts/Montserrat-bold.fntdata"/><Relationship Id="rId15" Type="http://schemas.openxmlformats.org/officeDocument/2006/relationships/slide" Target="slides/slide11.xml"/><Relationship Id="rId59" Type="http://schemas.openxmlformats.org/officeDocument/2006/relationships/font" Target="fonts/Lato-regular.fntdata"/><Relationship Id="rId14" Type="http://schemas.openxmlformats.org/officeDocument/2006/relationships/slide" Target="slides/slide10.xml"/><Relationship Id="rId58" Type="http://schemas.openxmlformats.org/officeDocument/2006/relationships/font" Target="fonts/Montserrat-bold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8a3534da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8a3534da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da0faf6cfb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da0faf6cfb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a0faf6cf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a0faf6cf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a0faf6cfb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a0faf6cfb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da0faf6cfb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da0faf6cfb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da0faf6cfb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da0faf6cfb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fdbd8fda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fdbd8fda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Explicar un poco que es Emmet y como puede ayudar al desarrollo web, tambien verificar si el editor de texto que descargaron los participantes ya lo tiene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da2b59b310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da2b59b310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da0faf6cf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da0faf6cf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Explicar acerca de lo que es un protocolo, y que existe uno llamado TCP/IP que es el que rige internet.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Siendo TCP/IP la referencia.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explica con una analogía del servicio de paqueteria.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Donde queremos mandar un documento o información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Elegimos la paqueteria por la que la vamos a enviar y acudimos a ella (el servicio o app)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Elegimos el tipo de servicio por el cual se va enviar, cada uno con sus ventajas y desventajas. (Explicar brevemente diferencia entre TCP y UDP)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Se le pega una etiqueta de rastreo, que viene con un número de guía para identificar a nuestro paquete y contiene datos como el destino.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arenR"/>
            </a:pPr>
            <a:r>
              <a:rPr lang="en"/>
              <a:t>Finalmente el paquete es entregado es enviado y existe un medio físico por el cual es transportado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 us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a0faf6cfb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a0faf6cfb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Explicar lo que es una Dirección IP, y que existen 2 tipos IPv4 e IPv6. Solo comentar que actualmente la más usada es la IPv4 y que estamos en proceso de migración a la IPv6. No entrar en detalles técnicos de como se compone una ip.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da0faf6cfb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da0faf6cfb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e8a3534da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e8a3534da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a0faf6cfb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a0faf6cfb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da2b59b310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da2b59b310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da0faf6cfb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da0faf6cfb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da2b59b31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da2b59b31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Haciendo uso de la </a:t>
            </a:r>
            <a:r>
              <a:rPr lang="en"/>
              <a:t>analogía</a:t>
            </a:r>
            <a:r>
              <a:rPr lang="en"/>
              <a:t> de un departamento (la PC), explicar ¿como cuando una persona de dicho departamento hace un pedido a cualquiera de las empresas, el repartidor sabe a </a:t>
            </a:r>
            <a:r>
              <a:rPr lang="en"/>
              <a:t>qué</a:t>
            </a:r>
            <a:r>
              <a:rPr lang="en"/>
              <a:t> puerta debe ir a entregar el pedido?. Haciendo la </a:t>
            </a:r>
            <a:r>
              <a:rPr lang="en"/>
              <a:t>analogía</a:t>
            </a:r>
            <a:r>
              <a:rPr lang="en"/>
              <a:t> del número interior de un domicilio con los puertos.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da2b59b310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da2b59b310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fdbd8fda3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fdbd8fda3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Explicar un poco que es Emmet y como puede ayudar al desarrollo web, tambien verificar si el editor de texto que descargaron los participantes ya lo tiene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667d8ad0d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667d8ad0d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Ejemplo de cómo funciona el frontend + backend en mercado libbre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b667d8ad0d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b667d8ad0d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b667d8ad0d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b667d8ad0d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b667d8ad0d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b667d8ad0d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es tan sencillo hacer una página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8a3534daf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e8a3534da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fdbd8fda3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fdbd8fda3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5fdbd8fda3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5fdbd8fda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5fdbd8fda3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5fdbd8fda3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5fdbd8fda3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5fdbd8fda3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5fdbd8fda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5fdbd8fda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5fdbd8fda3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5fdbd8fda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667d8ad0d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b667d8ad0d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5fdbd8fda3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5fdbd8fda3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fdbd8fda3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fdbd8fda3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e8a3534daf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e8a3534daf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49b055c8b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49b055c8b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Hablar un poco de que es un editor de texto, </a:t>
            </a:r>
            <a:r>
              <a:rPr lang="en"/>
              <a:t>también</a:t>
            </a:r>
            <a:r>
              <a:rPr lang="en"/>
              <a:t> pedir que se descargue cualquiera de estos tres </a:t>
            </a:r>
            <a:r>
              <a:rPr lang="en"/>
              <a:t>editores</a:t>
            </a:r>
            <a:r>
              <a:rPr lang="en"/>
              <a:t> se puede dar una  </a:t>
            </a:r>
            <a:r>
              <a:rPr lang="en"/>
              <a:t>recomendación</a:t>
            </a:r>
            <a:r>
              <a:rPr lang="en"/>
              <a:t> personal según la experiencia del sensei, se puede dar tiempo para descargar e instalar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da0faf6cfb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da0faf6cfb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da0faf6cfb_0_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da0faf6cfb_0_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Explicar un poco que es Emmet y como puede ayudar al desarrollo web, tambien verificar si el editor de texto que descargaron los participantes ya lo tiene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468fd1bb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468fd1bb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Explicar la importancia de esta red social para desarrolladores, saber por </a:t>
            </a:r>
            <a:r>
              <a:rPr lang="en"/>
              <a:t>qué</a:t>
            </a:r>
            <a:r>
              <a:rPr lang="en"/>
              <a:t> es importante </a:t>
            </a:r>
            <a:r>
              <a:rPr lang="en"/>
              <a:t>durante</a:t>
            </a:r>
            <a:r>
              <a:rPr lang="en"/>
              <a:t> el desarrollo y </a:t>
            </a:r>
            <a:r>
              <a:rPr lang="en"/>
              <a:t>así</a:t>
            </a:r>
            <a:r>
              <a:rPr lang="en"/>
              <a:t> fomentar  el aprendizaje </a:t>
            </a:r>
            <a:r>
              <a:rPr lang="en"/>
              <a:t>autónomo</a:t>
            </a:r>
            <a:r>
              <a:rPr lang="en"/>
              <a:t> de los alumnos</a:t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fdbd8fda3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fdbd8fda3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5fdbd8fda3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5fdbd8fda3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8a3534daf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e8a3534daf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5fdbd8fda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5fdbd8fda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b667d8ad0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b667d8ad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Explicar las diferencias entre web e internet ya que por lo regular se cree que son sinónimos pero no lo son,dar algunos ejemplos, además explicar   que es “!=” para que el espectador  entienda que es diferencia.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Web: </a:t>
            </a:r>
            <a:r>
              <a:rPr lang="en"/>
              <a:t>Abreviación de world wide web, sirve para ubicar las páginas web de manera más sencilla para nosotros.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Internet: </a:t>
            </a:r>
            <a:r>
              <a:rPr lang="en"/>
              <a:t>infraestructura, redes de servidores conectados entre sí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b667d8ad0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b667d8ad0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es la red de redes, está en todas partes y sería prácticamente imposible desconectarla.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Utiliza los protocolos TCP/IP para realizar la comunicación.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Sus inicios fueron en 1969 con ARPANET.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es lo mismo que www, este es un conjunto de protocolos de consulta de documentos de hipertexto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5fdbd8fda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5fdbd8fda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Explicar un poco que es </a:t>
            </a:r>
            <a:r>
              <a:rPr lang="en"/>
              <a:t>Emmet</a:t>
            </a:r>
            <a:r>
              <a:rPr lang="en"/>
              <a:t> y </a:t>
            </a:r>
            <a:r>
              <a:rPr lang="en"/>
              <a:t>cómo</a:t>
            </a:r>
            <a:r>
              <a:rPr lang="en"/>
              <a:t> puede ayudar al desarrollo web, </a:t>
            </a:r>
            <a:r>
              <a:rPr lang="en"/>
              <a:t>también</a:t>
            </a:r>
            <a:r>
              <a:rPr lang="en"/>
              <a:t> verificar si el editor de texto que descargaron los participantes ya lo tiene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da0faf6cf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da0faf6cf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1" name="Google Shape;41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3" name="Google Shape;4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6" name="Google Shape;46;p12"/>
          <p:cNvSpPr txBox="1"/>
          <p:nvPr>
            <p:ph idx="1" type="body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pic>
        <p:nvPicPr>
          <p:cNvPr id="47" name="Google Shape;4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50" name="Google Shape;5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5" name="Google Shape;55;p15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/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6"/>
          <p:cNvSpPr txBox="1"/>
          <p:nvPr>
            <p:ph idx="1" type="body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pic>
        <p:nvPicPr>
          <p:cNvPr id="61" name="Google Shape;6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7" name="Google Shape;6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pic>
        <p:nvPicPr>
          <p:cNvPr id="13" name="Google Shape;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AND_BODY_3">
  <p:cSld name="TITLE_AND_BODY_3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2" name="Google Shape;7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3" name="Google Shape;7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2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2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8" name="Google Shape;78;p2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/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4"/>
          <p:cNvSpPr txBox="1"/>
          <p:nvPr>
            <p:ph idx="1" type="subTitle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7" name="Google Shape;17;p4"/>
          <p:cNvSpPr txBox="1"/>
          <p:nvPr>
            <p:ph idx="2" type="body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0" name="Google Shape;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/>
          <p:nvPr>
            <p:ph idx="1" type="subTitle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jercicio">
  <p:cSld name="TITLE_AND_BOD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">
  <p:cSld name="TITLE_AND_BODY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ctividad 1">
  <p:cSld name="TITLE_AND_BODY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/>
          <p:nvPr>
            <p:ph idx="1" type="subTitle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3" name="Google Shape;3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jetivo 1">
  <p:cSld name="TITLE_AND_BOD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7" name="Google Shape;3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 txBox="1"/>
          <p:nvPr>
            <p:ph idx="1" type="subTitle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i="1" sz="11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b="1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Relationship Id="rId4" Type="http://schemas.openxmlformats.org/officeDocument/2006/relationships/image" Target="../media/image31.jpg"/><Relationship Id="rId5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Relationship Id="rId4" Type="http://schemas.openxmlformats.org/officeDocument/2006/relationships/hyperlink" Target="http://info.cern.ch/hypertext/WWW/TheProject.html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35.png"/><Relationship Id="rId5" Type="http://schemas.openxmlformats.org/officeDocument/2006/relationships/image" Target="../media/image23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2.png"/><Relationship Id="rId4" Type="http://schemas.openxmlformats.org/officeDocument/2006/relationships/image" Target="../media/image3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0.png"/><Relationship Id="rId4" Type="http://schemas.openxmlformats.org/officeDocument/2006/relationships/image" Target="../media/image42.png"/><Relationship Id="rId5" Type="http://schemas.openxmlformats.org/officeDocument/2006/relationships/image" Target="../media/image38.png"/><Relationship Id="rId6" Type="http://schemas.openxmlformats.org/officeDocument/2006/relationships/image" Target="../media/image34.png"/><Relationship Id="rId7" Type="http://schemas.openxmlformats.org/officeDocument/2006/relationships/image" Target="../media/image4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9.png"/><Relationship Id="rId4" Type="http://schemas.openxmlformats.org/officeDocument/2006/relationships/hyperlink" Target="https://es.wikipedia.org/wiki/Localhost" TargetMode="External"/><Relationship Id="rId5" Type="http://schemas.openxmlformats.org/officeDocument/2006/relationships/hyperlink" Target="https://www.deviantart.com/mclelun/art/hero-772815394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7.png"/><Relationship Id="rId4" Type="http://schemas.openxmlformats.org/officeDocument/2006/relationships/hyperlink" Target="https://colorcodestudio.com.mx/diseno-web/infografia-que-son-los-dns-que-pueden-hacer-por-ti/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4.png"/><Relationship Id="rId4" Type="http://schemas.openxmlformats.org/officeDocument/2006/relationships/hyperlink" Target="https://www.hostinger.mx/tutoriales/que-es-un-hosting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hyperlink" Target="http://web.mit.edu/rhel-doc/4/RH-DOCS/rhel-sg-es-4/ch-ports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8.png"/><Relationship Id="rId4" Type="http://schemas.openxmlformats.org/officeDocument/2006/relationships/image" Target="../media/image5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41.png"/><Relationship Id="rId5" Type="http://schemas.openxmlformats.org/officeDocument/2006/relationships/image" Target="../media/image68.png"/><Relationship Id="rId6" Type="http://schemas.openxmlformats.org/officeDocument/2006/relationships/image" Target="../media/image6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3.png"/><Relationship Id="rId4" Type="http://schemas.openxmlformats.org/officeDocument/2006/relationships/image" Target="../media/image6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5" Type="http://schemas.openxmlformats.org/officeDocument/2006/relationships/image" Target="../media/image7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3.png"/><Relationship Id="rId4" Type="http://schemas.openxmlformats.org/officeDocument/2006/relationships/image" Target="../media/image69.png"/><Relationship Id="rId5" Type="http://schemas.openxmlformats.org/officeDocument/2006/relationships/image" Target="../media/image6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3.png"/><Relationship Id="rId4" Type="http://schemas.openxmlformats.org/officeDocument/2006/relationships/hyperlink" Target="https://code.visualstudio.com/" TargetMode="External"/><Relationship Id="rId5" Type="http://schemas.openxmlformats.org/officeDocument/2006/relationships/image" Target="../media/image7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7.gif"/><Relationship Id="rId4" Type="http://schemas.openxmlformats.org/officeDocument/2006/relationships/image" Target="../media/image7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5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1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7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3"/>
          <p:cNvPicPr preferRelativeResize="0"/>
          <p:nvPr/>
        </p:nvPicPr>
        <p:blipFill rotWithShape="1">
          <a:blip r:embed="rId4">
            <a:alphaModFix amt="35000"/>
          </a:blip>
          <a:srcRect b="0" l="6769" r="6769" t="0"/>
          <a:stretch/>
        </p:blipFill>
        <p:spPr>
          <a:xfrm>
            <a:off x="0" y="3528"/>
            <a:ext cx="9143997" cy="5143327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3"/>
          <p:cNvSpPr txBox="1"/>
          <p:nvPr>
            <p:ph type="ctrTitle"/>
          </p:nvPr>
        </p:nvSpPr>
        <p:spPr>
          <a:xfrm>
            <a:off x="926400" y="1548575"/>
            <a:ext cx="7291200" cy="982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Bienvenid@s</a:t>
            </a:r>
            <a:endParaRPr sz="4500"/>
          </a:p>
        </p:txBody>
      </p:sp>
      <p:pic>
        <p:nvPicPr>
          <p:cNvPr id="86" name="Google Shape;8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20494" y="2924228"/>
            <a:ext cx="3103024" cy="119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75" y="1100600"/>
            <a:ext cx="8556676" cy="3094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32"/>
          <p:cNvSpPr txBox="1"/>
          <p:nvPr/>
        </p:nvSpPr>
        <p:spPr>
          <a:xfrm>
            <a:off x="1221750" y="4166850"/>
            <a:ext cx="6700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Primera página web. Puedes visitarla en: </a:t>
            </a:r>
            <a:r>
              <a:rPr lang="en" sz="1300" u="sng">
                <a:solidFill>
                  <a:srgbClr val="1C3678"/>
                </a:solid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http://info.cern.ch/hypertext/WWW/TheProject.html</a:t>
            </a: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/>
          </a:p>
        </p:txBody>
      </p:sp>
      <p:sp>
        <p:nvSpPr>
          <p:cNvPr id="142" name="Google Shape;142;p3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Primera Página Web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3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1.0</a:t>
            </a:r>
            <a:endParaRPr/>
          </a:p>
        </p:txBody>
      </p:sp>
      <p:sp>
        <p:nvSpPr>
          <p:cNvPr id="148" name="Google Shape;148;p33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Nace la figura del “</a:t>
            </a:r>
            <a:r>
              <a:rPr b="1" lang="en" sz="2000"/>
              <a:t>Web Master</a:t>
            </a:r>
            <a:r>
              <a:rPr lang="en" sz="2000"/>
              <a:t>”.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Contenido “estático”.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Los usuarios sólo consumen información.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Uso de iframes, marquesinas, gif animados, libros de visitas.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9" name="Google Shape;14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63074" cy="2565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33"/>
          <p:cNvPicPr preferRelativeResize="0"/>
          <p:nvPr/>
        </p:nvPicPr>
        <p:blipFill rotWithShape="1">
          <a:blip r:embed="rId4">
            <a:alphaModFix/>
          </a:blip>
          <a:srcRect b="8147" l="0" r="0" t="0"/>
          <a:stretch/>
        </p:blipFill>
        <p:spPr>
          <a:xfrm>
            <a:off x="0" y="2000124"/>
            <a:ext cx="4563076" cy="314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33"/>
          <p:cNvPicPr preferRelativeResize="0"/>
          <p:nvPr/>
        </p:nvPicPr>
        <p:blipFill rotWithShape="1">
          <a:blip r:embed="rId5">
            <a:alphaModFix/>
          </a:blip>
          <a:srcRect b="57039" l="0" r="0" t="0"/>
          <a:stretch/>
        </p:blipFill>
        <p:spPr>
          <a:xfrm>
            <a:off x="5122525" y="4238046"/>
            <a:ext cx="3706351" cy="31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4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2.0 - Web Social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(2003 - 2010)</a:t>
            </a:r>
            <a:endParaRPr sz="1600"/>
          </a:p>
        </p:txBody>
      </p:sp>
      <p:sp>
        <p:nvSpPr>
          <p:cNvPr id="157" name="Google Shape;157;p34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La web ya no es exclusiva del “Webmaster”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Contenido dinámico.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Los usuarios pueden crear contenido.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Tecnologías como AJAX permiten mayor interacción.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Aparecen CMS como Joomla, Wordpress, etc.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8" name="Google Shape;1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09250"/>
            <a:ext cx="4563075" cy="293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34"/>
          <p:cNvPicPr preferRelativeResize="0"/>
          <p:nvPr/>
        </p:nvPicPr>
        <p:blipFill rotWithShape="1">
          <a:blip r:embed="rId4">
            <a:alphaModFix/>
          </a:blip>
          <a:srcRect b="0" l="0" r="33853" t="0"/>
          <a:stretch/>
        </p:blipFill>
        <p:spPr>
          <a:xfrm>
            <a:off x="2273803" y="0"/>
            <a:ext cx="2289274" cy="220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34"/>
          <p:cNvPicPr preferRelativeResize="0"/>
          <p:nvPr/>
        </p:nvPicPr>
        <p:blipFill rotWithShape="1">
          <a:blip r:embed="rId5">
            <a:alphaModFix/>
          </a:blip>
          <a:srcRect b="0" l="0" r="39072" t="0"/>
          <a:stretch/>
        </p:blipFill>
        <p:spPr>
          <a:xfrm>
            <a:off x="0" y="0"/>
            <a:ext cx="2273800" cy="2209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3.0 - </a:t>
            </a:r>
            <a:r>
              <a:rPr lang="en" sz="1900"/>
              <a:t>Web Semántica</a:t>
            </a:r>
            <a:endParaRPr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(2010 - ????)</a:t>
            </a:r>
            <a:endParaRPr sz="1600"/>
          </a:p>
        </p:txBody>
      </p:sp>
      <p:sp>
        <p:nvSpPr>
          <p:cNvPr id="166" name="Google Shape;166;p35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Aplicaciones en la nube.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Aplicaciones multidispositivo.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Diseños “responsive”.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Las aplicaciones entendienden contextos y lenguaje más natural.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5098" cy="22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975" y="2296525"/>
            <a:ext cx="4555150" cy="284696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5"/>
          <p:cNvSpPr txBox="1"/>
          <p:nvPr/>
        </p:nvSpPr>
        <p:spPr>
          <a:xfrm>
            <a:off x="235300" y="4409450"/>
            <a:ext cx="789600" cy="538800"/>
          </a:xfrm>
          <a:prstGeom prst="rect">
            <a:avLst/>
          </a:prstGeom>
          <a:solidFill>
            <a:srgbClr val="44184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Word Online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170" name="Google Shape;170;p35"/>
          <p:cNvSpPr txBox="1"/>
          <p:nvPr/>
        </p:nvSpPr>
        <p:spPr>
          <a:xfrm>
            <a:off x="290200" y="250900"/>
            <a:ext cx="789600" cy="538800"/>
          </a:xfrm>
          <a:prstGeom prst="rect">
            <a:avLst/>
          </a:prstGeom>
          <a:solidFill>
            <a:srgbClr val="44184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Gravity Designer</a:t>
            </a:r>
            <a:endParaRPr sz="11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¿Cómo funciona Internet?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Cliente - Servidor</a:t>
            </a:r>
            <a:endParaRPr/>
          </a:p>
        </p:txBody>
      </p:sp>
      <p:pic>
        <p:nvPicPr>
          <p:cNvPr id="181" name="Google Shape;1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1850" y="1052700"/>
            <a:ext cx="5960301" cy="357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8"/>
          <p:cNvSpPr txBox="1"/>
          <p:nvPr>
            <p:ph idx="1" type="subTitle"/>
          </p:nvPr>
        </p:nvSpPr>
        <p:spPr>
          <a:xfrm>
            <a:off x="4339475" y="1440775"/>
            <a:ext cx="3866100" cy="3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DISCUSIÓN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/>
              <a:t>¿SU COMPUTADORA ES UN CLIENTE O UN SERVIDOR?</a:t>
            </a:r>
            <a:endParaRPr b="1" sz="26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Protocolo TCP/IP</a:t>
            </a:r>
            <a:endParaRPr/>
          </a:p>
        </p:txBody>
      </p:sp>
      <p:pic>
        <p:nvPicPr>
          <p:cNvPr id="192" name="Google Shape;19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450" y="891549"/>
            <a:ext cx="7130000" cy="38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9"/>
          <p:cNvPicPr preferRelativeResize="0"/>
          <p:nvPr/>
        </p:nvPicPr>
        <p:blipFill rotWithShape="1">
          <a:blip r:embed="rId4">
            <a:alphaModFix/>
          </a:blip>
          <a:srcRect b="32849" l="3986" r="3728" t="31675"/>
          <a:stretch/>
        </p:blipFill>
        <p:spPr>
          <a:xfrm>
            <a:off x="6507750" y="1656525"/>
            <a:ext cx="2091226" cy="39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9"/>
          <p:cNvSpPr/>
          <p:nvPr/>
        </p:nvSpPr>
        <p:spPr>
          <a:xfrm>
            <a:off x="6507750" y="2381675"/>
            <a:ext cx="1131600" cy="3903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Comfortaa"/>
                <a:ea typeface="Comfortaa"/>
                <a:cs typeface="Comfortaa"/>
                <a:sym typeface="Comfortaa"/>
              </a:rPr>
              <a:t>TERRESTRE</a:t>
            </a:r>
            <a:endParaRPr b="1" sz="1200">
              <a:solidFill>
                <a:schemeClr val="lt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5" name="Google Shape;195;p39"/>
          <p:cNvSpPr/>
          <p:nvPr/>
        </p:nvSpPr>
        <p:spPr>
          <a:xfrm>
            <a:off x="7701675" y="2381675"/>
            <a:ext cx="967800" cy="390300"/>
          </a:xfrm>
          <a:prstGeom prst="rect">
            <a:avLst/>
          </a:prstGeom>
          <a:solidFill>
            <a:srgbClr val="FFE5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mfortaa"/>
                <a:ea typeface="Comfortaa"/>
                <a:cs typeface="Comfortaa"/>
                <a:sym typeface="Comfortaa"/>
              </a:rPr>
              <a:t>EXPRESS</a:t>
            </a:r>
            <a:endParaRPr b="1" sz="1200"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196" name="Google Shape;196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7750" y="681725"/>
            <a:ext cx="743425" cy="74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9"/>
          <p:cNvPicPr preferRelativeResize="0"/>
          <p:nvPr/>
        </p:nvPicPr>
        <p:blipFill rotWithShape="1">
          <a:blip r:embed="rId6">
            <a:alphaModFix/>
          </a:blip>
          <a:srcRect b="6169" l="8932" r="57166" t="7660"/>
          <a:stretch/>
        </p:blipFill>
        <p:spPr>
          <a:xfrm rot="-5400000">
            <a:off x="6654411" y="2771912"/>
            <a:ext cx="838275" cy="119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39"/>
          <p:cNvPicPr preferRelativeResize="0"/>
          <p:nvPr/>
        </p:nvPicPr>
        <p:blipFill rotWithShape="1">
          <a:blip r:embed="rId7">
            <a:alphaModFix/>
          </a:blip>
          <a:srcRect b="18302" l="0" r="0" t="23317"/>
          <a:stretch/>
        </p:blipFill>
        <p:spPr>
          <a:xfrm>
            <a:off x="7549151" y="3922175"/>
            <a:ext cx="1131600" cy="660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4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Dirección IP</a:t>
            </a:r>
            <a:endParaRPr/>
          </a:p>
        </p:txBody>
      </p:sp>
      <p:pic>
        <p:nvPicPr>
          <p:cNvPr id="204" name="Google Shape;204;p40"/>
          <p:cNvPicPr preferRelativeResize="0"/>
          <p:nvPr/>
        </p:nvPicPr>
        <p:blipFill rotWithShape="1">
          <a:blip r:embed="rId3">
            <a:alphaModFix/>
          </a:blip>
          <a:srcRect b="8009" l="7052" r="7674" t="9929"/>
          <a:stretch/>
        </p:blipFill>
        <p:spPr>
          <a:xfrm>
            <a:off x="1192950" y="2368000"/>
            <a:ext cx="6408049" cy="250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0"/>
          <p:cNvSpPr txBox="1"/>
          <p:nvPr/>
        </p:nvSpPr>
        <p:spPr>
          <a:xfrm>
            <a:off x="1192950" y="924975"/>
            <a:ext cx="68379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Las direcciones IP (IP es un acrónimo para </a:t>
            </a: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Internet Protocol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) son un </a:t>
            </a: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número único e irrepetible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 con el cual se</a:t>
            </a: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 identifica un dispositivo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 (computadora, laptop, smartphone, tablet, etc) conectada a una red que corre el protocolo IP.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Dominio (Domain)</a:t>
            </a:r>
            <a:endParaRPr/>
          </a:p>
        </p:txBody>
      </p:sp>
      <p:sp>
        <p:nvSpPr>
          <p:cNvPr id="211" name="Google Shape;211;p41"/>
          <p:cNvSpPr txBox="1"/>
          <p:nvPr/>
        </p:nvSpPr>
        <p:spPr>
          <a:xfrm>
            <a:off x="846225" y="1158375"/>
            <a:ext cx="7572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Su propósito principal es </a:t>
            </a:r>
            <a:r>
              <a:rPr b="1" lang="en" sz="2000">
                <a:latin typeface="Nunito"/>
                <a:ea typeface="Nunito"/>
                <a:cs typeface="Nunito"/>
                <a:sym typeface="Nunito"/>
              </a:rPr>
              <a:t>poder nombrar a las</a:t>
            </a:r>
            <a:r>
              <a:rPr b="1" lang="en" sz="2000">
                <a:latin typeface="Nunito"/>
                <a:ea typeface="Nunito"/>
                <a:cs typeface="Nunito"/>
                <a:sym typeface="Nunito"/>
              </a:rPr>
              <a:t> direcciones IP </a:t>
            </a:r>
            <a:r>
              <a:rPr lang="en" sz="2000">
                <a:latin typeface="Nunito"/>
                <a:ea typeface="Nunito"/>
                <a:cs typeface="Nunito"/>
                <a:sym typeface="Nunito"/>
              </a:rPr>
              <a:t>de cada activo en la red</a:t>
            </a:r>
            <a:r>
              <a:rPr b="1" lang="en" sz="2000">
                <a:latin typeface="Nunito"/>
                <a:ea typeface="Nunito"/>
                <a:cs typeface="Nunito"/>
                <a:sym typeface="Nunito"/>
              </a:rPr>
              <a:t>, a términos memorizables y amigables con los seres humanos.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2" name="Google Shape;212;p41"/>
          <p:cNvSpPr txBox="1"/>
          <p:nvPr/>
        </p:nvSpPr>
        <p:spPr>
          <a:xfrm>
            <a:off x="5169450" y="2490338"/>
            <a:ext cx="278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Nunito"/>
                <a:ea typeface="Nunito"/>
                <a:cs typeface="Nunito"/>
                <a:sym typeface="Nunito"/>
              </a:rPr>
              <a:t>187.33.205.15</a:t>
            </a:r>
            <a:endParaRPr b="1" sz="2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13" name="Google Shape;213;p41"/>
          <p:cNvSpPr/>
          <p:nvPr/>
        </p:nvSpPr>
        <p:spPr>
          <a:xfrm>
            <a:off x="3336800" y="2573450"/>
            <a:ext cx="1737600" cy="449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41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41"/>
          <p:cNvSpPr txBox="1"/>
          <p:nvPr/>
        </p:nvSpPr>
        <p:spPr>
          <a:xfrm>
            <a:off x="846225" y="2490338"/>
            <a:ext cx="2783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Nunito"/>
                <a:ea typeface="Nunito"/>
                <a:cs typeface="Nunito"/>
                <a:sym typeface="Nunito"/>
              </a:rPr>
              <a:t>www.devf.la</a:t>
            </a:r>
            <a:endParaRPr b="1" sz="2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15" name="Google Shape;2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050" y="3105950"/>
            <a:ext cx="2693750" cy="13468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de la sesión</a:t>
            </a:r>
            <a:endParaRPr/>
          </a:p>
        </p:txBody>
      </p:sp>
      <p:sp>
        <p:nvSpPr>
          <p:cNvPr id="92" name="Google Shape;92;p24"/>
          <p:cNvSpPr txBox="1"/>
          <p:nvPr/>
        </p:nvSpPr>
        <p:spPr>
          <a:xfrm>
            <a:off x="524400" y="943105"/>
            <a:ext cx="8095200" cy="392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Introducción al Course, Professional y Master en Code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Presentar el módulo 1: intro a la web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Internet vs Web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¿Cómo funciona internet?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○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Cliente y Servidor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○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Dirección IP, Dominio y Hosting 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○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Cómo están hechas las páginas web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○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Frontend vs Backend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○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HTML, CSS y JS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Cómo escribir tu primera página web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-3429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800"/>
              <a:buFont typeface="Nunito"/>
              <a:buChar char="●"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Reto 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😈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Localhost</a:t>
            </a:r>
            <a:endParaRPr/>
          </a:p>
        </p:txBody>
      </p:sp>
      <p:pic>
        <p:nvPicPr>
          <p:cNvPr id="221" name="Google Shape;221;p42"/>
          <p:cNvPicPr preferRelativeResize="0"/>
          <p:nvPr/>
        </p:nvPicPr>
        <p:blipFill rotWithShape="1">
          <a:blip r:embed="rId3">
            <a:alphaModFix/>
          </a:blip>
          <a:srcRect b="0" l="7506" r="3239" t="0"/>
          <a:stretch/>
        </p:blipFill>
        <p:spPr>
          <a:xfrm flipH="1">
            <a:off x="-1" y="0"/>
            <a:ext cx="45902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2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localhost es un nombre reservado que tienen todos los dispositivos independientemente de que dispongan o no de una tarjeta de red ethernet. </a:t>
            </a:r>
            <a:endParaRPr sz="1800"/>
          </a:p>
          <a:p>
            <a:pPr indent="-336550" lvl="0" marL="457200" rtl="0" algn="ctr">
              <a:spcBef>
                <a:spcPts val="1600"/>
              </a:spcBef>
              <a:spcAft>
                <a:spcPts val="0"/>
              </a:spcAft>
              <a:buSzPts val="1700"/>
              <a:buChar char="-"/>
            </a:pPr>
            <a:r>
              <a:rPr b="1" lang="en" sz="1700"/>
              <a:t>Hace referencia al propio dispositivo</a:t>
            </a:r>
            <a:endParaRPr sz="17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400"/>
              <a:t>El nombre localhost es traducido como la dirección IP de loopback </a:t>
            </a:r>
            <a:r>
              <a:rPr b="1" lang="en" sz="1400"/>
              <a:t>127.0.0.1</a:t>
            </a:r>
            <a:r>
              <a:rPr lang="en" sz="1400"/>
              <a:t> en IPv4, o como la dirección ::1 en IPv6.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000"/>
              <a:t>Fuen</a:t>
            </a:r>
            <a:r>
              <a:rPr lang="en" sz="1000">
                <a:solidFill>
                  <a:schemeClr val="lt1"/>
                </a:solidFill>
              </a:rPr>
              <a:t>te: </a:t>
            </a:r>
            <a:r>
              <a:rPr lang="en" sz="10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Wikipedia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223" name="Google Shape;223;p42"/>
          <p:cNvSpPr txBox="1"/>
          <p:nvPr/>
        </p:nvSpPr>
        <p:spPr>
          <a:xfrm>
            <a:off x="1279375" y="4789500"/>
            <a:ext cx="243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Imagen: </a:t>
            </a:r>
            <a:r>
              <a:rPr b="1" lang="en" sz="1100" u="sng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Hero por McLelun</a:t>
            </a:r>
            <a:endParaRPr b="1" sz="11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4" name="Google Shape;224;p42"/>
          <p:cNvSpPr txBox="1"/>
          <p:nvPr/>
        </p:nvSpPr>
        <p:spPr>
          <a:xfrm>
            <a:off x="691625" y="835725"/>
            <a:ext cx="320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latin typeface="Nunito"/>
                <a:ea typeface="Nunito"/>
                <a:cs typeface="Nunito"/>
                <a:sym typeface="Nunito"/>
              </a:rPr>
              <a:t>127.0.0.1</a:t>
            </a:r>
            <a:endParaRPr b="1" sz="42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25" name="Google Shape;225;p42"/>
          <p:cNvSpPr txBox="1"/>
          <p:nvPr/>
        </p:nvSpPr>
        <p:spPr>
          <a:xfrm>
            <a:off x="691625" y="228600"/>
            <a:ext cx="320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latin typeface="Nunito"/>
                <a:ea typeface="Nunito"/>
                <a:cs typeface="Nunito"/>
                <a:sym typeface="Nunito"/>
              </a:rPr>
              <a:t>(yo)</a:t>
            </a:r>
            <a:endParaRPr b="1" sz="42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DNS</a:t>
            </a:r>
            <a:endParaRPr/>
          </a:p>
        </p:txBody>
      </p:sp>
      <p:sp>
        <p:nvSpPr>
          <p:cNvPr id="231" name="Google Shape;231;p43"/>
          <p:cNvSpPr txBox="1"/>
          <p:nvPr/>
        </p:nvSpPr>
        <p:spPr>
          <a:xfrm>
            <a:off x="557475" y="1386150"/>
            <a:ext cx="35616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El sistema de nombres de dominio (DNS) es el </a:t>
            </a: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“directorio telefónico” de Internet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. 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El DNS </a:t>
            </a:r>
            <a:r>
              <a:rPr b="1" lang="en" sz="1800" u="sng">
                <a:latin typeface="Nunito"/>
                <a:ea typeface="Nunito"/>
                <a:cs typeface="Nunito"/>
                <a:sym typeface="Nunito"/>
              </a:rPr>
              <a:t>traduce</a:t>
            </a: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 nombres de dominio a direcciones IP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 para que los navegadores puedan cargar los recursos de Internet.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2" name="Google Shape;232;p43"/>
          <p:cNvPicPr preferRelativeResize="0"/>
          <p:nvPr/>
        </p:nvPicPr>
        <p:blipFill rotWithShape="1">
          <a:blip r:embed="rId3">
            <a:alphaModFix/>
          </a:blip>
          <a:srcRect b="48395" l="0" r="0" t="31048"/>
          <a:stretch/>
        </p:blipFill>
        <p:spPr>
          <a:xfrm>
            <a:off x="4304674" y="936175"/>
            <a:ext cx="4292875" cy="32919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3"/>
          <p:cNvSpPr txBox="1"/>
          <p:nvPr/>
        </p:nvSpPr>
        <p:spPr>
          <a:xfrm>
            <a:off x="5870400" y="4625850"/>
            <a:ext cx="2357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Imagen: </a:t>
            </a:r>
            <a:r>
              <a:rPr lang="en" sz="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ColorCodeStudio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Hospedaje (Hosting)</a:t>
            </a:r>
            <a:endParaRPr/>
          </a:p>
        </p:txBody>
      </p:sp>
      <p:pic>
        <p:nvPicPr>
          <p:cNvPr id="239" name="Google Shape;23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6713" y="2402550"/>
            <a:ext cx="5068276" cy="225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44"/>
          <p:cNvSpPr txBox="1"/>
          <p:nvPr/>
        </p:nvSpPr>
        <p:spPr>
          <a:xfrm>
            <a:off x="524400" y="1126488"/>
            <a:ext cx="8095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Nunito"/>
                <a:ea typeface="Nunito"/>
                <a:cs typeface="Nunito"/>
                <a:sym typeface="Nunito"/>
              </a:rPr>
              <a:t>Un hosting es un servicio en línea donde </a:t>
            </a:r>
            <a:r>
              <a:rPr b="1" lang="en" sz="1800" u="sng">
                <a:latin typeface="Nunito"/>
                <a:ea typeface="Nunito"/>
                <a:cs typeface="Nunito"/>
                <a:sym typeface="Nunito"/>
              </a:rPr>
              <a:t>alquilamos</a:t>
            </a:r>
            <a:r>
              <a:rPr b="1" lang="en" sz="1800">
                <a:latin typeface="Nunito"/>
                <a:ea typeface="Nunito"/>
                <a:cs typeface="Nunito"/>
                <a:sym typeface="Nunito"/>
              </a:rPr>
              <a:t> un espacio en un servidor</a:t>
            </a:r>
            <a:r>
              <a:rPr lang="en" sz="1800">
                <a:latin typeface="Nunito"/>
                <a:ea typeface="Nunito"/>
                <a:cs typeface="Nunito"/>
                <a:sym typeface="Nunito"/>
              </a:rPr>
              <a:t> donde puedes almacenar todos los archivos y datos necesarios permitirnos publicar un sitio o aplicación web en Internet.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1" name="Google Shape;241;p44"/>
          <p:cNvSpPr txBox="1"/>
          <p:nvPr/>
        </p:nvSpPr>
        <p:spPr>
          <a:xfrm>
            <a:off x="1200525" y="4655125"/>
            <a:ext cx="634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Imagen: </a:t>
            </a:r>
            <a:r>
              <a:rPr lang="en" sz="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Hostinger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Puertos y su relación con Direcciones IP</a:t>
            </a:r>
            <a:endParaRPr/>
          </a:p>
        </p:txBody>
      </p:sp>
      <p:sp>
        <p:nvSpPr>
          <p:cNvPr id="247" name="Google Shape;247;p45"/>
          <p:cNvSpPr/>
          <p:nvPr/>
        </p:nvSpPr>
        <p:spPr>
          <a:xfrm>
            <a:off x="1300650" y="1418825"/>
            <a:ext cx="2404200" cy="2680200"/>
          </a:xfrm>
          <a:prstGeom prst="rect">
            <a:avLst/>
          </a:prstGeom>
          <a:solidFill>
            <a:srgbClr val="8E7C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5"/>
          <p:cNvSpPr/>
          <p:nvPr/>
        </p:nvSpPr>
        <p:spPr>
          <a:xfrm>
            <a:off x="1024750" y="4099025"/>
            <a:ext cx="7409700" cy="453300"/>
          </a:xfrm>
          <a:prstGeom prst="rect">
            <a:avLst/>
          </a:prstGeom>
          <a:solidFill>
            <a:srgbClr val="59595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5"/>
          <p:cNvSpPr/>
          <p:nvPr/>
        </p:nvSpPr>
        <p:spPr>
          <a:xfrm>
            <a:off x="1615950" y="1596200"/>
            <a:ext cx="433500" cy="453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45"/>
          <p:cNvSpPr/>
          <p:nvPr/>
        </p:nvSpPr>
        <p:spPr>
          <a:xfrm>
            <a:off x="2261050" y="1596200"/>
            <a:ext cx="433500" cy="453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5"/>
          <p:cNvSpPr/>
          <p:nvPr/>
        </p:nvSpPr>
        <p:spPr>
          <a:xfrm>
            <a:off x="2906150" y="1596200"/>
            <a:ext cx="433500" cy="453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45"/>
          <p:cNvSpPr/>
          <p:nvPr/>
        </p:nvSpPr>
        <p:spPr>
          <a:xfrm>
            <a:off x="1615950" y="2236700"/>
            <a:ext cx="433500" cy="453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90</a:t>
            </a:r>
            <a:endParaRPr/>
          </a:p>
        </p:txBody>
      </p:sp>
      <p:sp>
        <p:nvSpPr>
          <p:cNvPr id="253" name="Google Shape;253;p45"/>
          <p:cNvSpPr/>
          <p:nvPr/>
        </p:nvSpPr>
        <p:spPr>
          <a:xfrm>
            <a:off x="2261050" y="2236700"/>
            <a:ext cx="433500" cy="453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45"/>
          <p:cNvSpPr/>
          <p:nvPr/>
        </p:nvSpPr>
        <p:spPr>
          <a:xfrm>
            <a:off x="2906150" y="2236700"/>
            <a:ext cx="433500" cy="453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45"/>
          <p:cNvSpPr/>
          <p:nvPr/>
        </p:nvSpPr>
        <p:spPr>
          <a:xfrm>
            <a:off x="1615950" y="2877200"/>
            <a:ext cx="433500" cy="453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45"/>
          <p:cNvSpPr/>
          <p:nvPr/>
        </p:nvSpPr>
        <p:spPr>
          <a:xfrm>
            <a:off x="2261050" y="2877200"/>
            <a:ext cx="433500" cy="453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45"/>
          <p:cNvSpPr/>
          <p:nvPr/>
        </p:nvSpPr>
        <p:spPr>
          <a:xfrm>
            <a:off x="2906150" y="2877188"/>
            <a:ext cx="433500" cy="4533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5"/>
          <p:cNvSpPr/>
          <p:nvPr/>
        </p:nvSpPr>
        <p:spPr>
          <a:xfrm>
            <a:off x="2261050" y="3526325"/>
            <a:ext cx="433500" cy="572700"/>
          </a:xfrm>
          <a:prstGeom prst="rect">
            <a:avLst/>
          </a:prstGeom>
          <a:solidFill>
            <a:srgbClr val="D9D2E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5"/>
          <p:cNvSpPr/>
          <p:nvPr/>
        </p:nvSpPr>
        <p:spPr>
          <a:xfrm>
            <a:off x="2906150" y="3542250"/>
            <a:ext cx="2019000" cy="34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unito"/>
                <a:ea typeface="Nunito"/>
                <a:cs typeface="Nunito"/>
                <a:sym typeface="Nunito"/>
              </a:rPr>
              <a:t>184.34.210.20:80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60" name="Google Shape;260;p45"/>
          <p:cNvPicPr preferRelativeResize="0"/>
          <p:nvPr/>
        </p:nvPicPr>
        <p:blipFill rotWithShape="1">
          <a:blip r:embed="rId3">
            <a:alphaModFix/>
          </a:blip>
          <a:srcRect b="6242" l="0" r="0" t="14536"/>
          <a:stretch/>
        </p:blipFill>
        <p:spPr>
          <a:xfrm>
            <a:off x="6905063" y="719212"/>
            <a:ext cx="1305950" cy="10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28501" y="1960833"/>
            <a:ext cx="859075" cy="85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5"/>
          <p:cNvPicPr preferRelativeResize="0"/>
          <p:nvPr/>
        </p:nvPicPr>
        <p:blipFill rotWithShape="1">
          <a:blip r:embed="rId5">
            <a:alphaModFix/>
          </a:blip>
          <a:srcRect b="0" l="15968" r="16509" t="0"/>
          <a:stretch/>
        </p:blipFill>
        <p:spPr>
          <a:xfrm>
            <a:off x="7042560" y="3117200"/>
            <a:ext cx="1030971" cy="8590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45"/>
          <p:cNvSpPr/>
          <p:nvPr/>
        </p:nvSpPr>
        <p:spPr>
          <a:xfrm>
            <a:off x="1665150" y="1064000"/>
            <a:ext cx="1675200" cy="345000"/>
          </a:xfrm>
          <a:prstGeom prst="rect">
            <a:avLst/>
          </a:prstGeom>
          <a:solidFill>
            <a:srgbClr val="44184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PC</a:t>
            </a:r>
            <a:endParaRPr b="1" sz="24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4" name="Google Shape;264;p45"/>
          <p:cNvSpPr/>
          <p:nvPr/>
        </p:nvSpPr>
        <p:spPr>
          <a:xfrm>
            <a:off x="1359775" y="4273575"/>
            <a:ext cx="433500" cy="1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5"/>
          <p:cNvSpPr/>
          <p:nvPr/>
        </p:nvSpPr>
        <p:spPr>
          <a:xfrm>
            <a:off x="2072878" y="4273575"/>
            <a:ext cx="433500" cy="1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5"/>
          <p:cNvSpPr/>
          <p:nvPr/>
        </p:nvSpPr>
        <p:spPr>
          <a:xfrm>
            <a:off x="2785981" y="4273575"/>
            <a:ext cx="433500" cy="1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45"/>
          <p:cNvSpPr/>
          <p:nvPr/>
        </p:nvSpPr>
        <p:spPr>
          <a:xfrm>
            <a:off x="3499083" y="4273575"/>
            <a:ext cx="433500" cy="1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45"/>
          <p:cNvSpPr/>
          <p:nvPr/>
        </p:nvSpPr>
        <p:spPr>
          <a:xfrm>
            <a:off x="4212186" y="4273575"/>
            <a:ext cx="433500" cy="1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45"/>
          <p:cNvSpPr/>
          <p:nvPr/>
        </p:nvSpPr>
        <p:spPr>
          <a:xfrm>
            <a:off x="4925289" y="4273575"/>
            <a:ext cx="433500" cy="1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5"/>
          <p:cNvSpPr/>
          <p:nvPr/>
        </p:nvSpPr>
        <p:spPr>
          <a:xfrm>
            <a:off x="5638392" y="4273575"/>
            <a:ext cx="433500" cy="1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5"/>
          <p:cNvSpPr/>
          <p:nvPr/>
        </p:nvSpPr>
        <p:spPr>
          <a:xfrm>
            <a:off x="6351494" y="4273575"/>
            <a:ext cx="433500" cy="1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5"/>
          <p:cNvSpPr/>
          <p:nvPr/>
        </p:nvSpPr>
        <p:spPr>
          <a:xfrm>
            <a:off x="7064597" y="4273575"/>
            <a:ext cx="433500" cy="1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45"/>
          <p:cNvSpPr/>
          <p:nvPr/>
        </p:nvSpPr>
        <p:spPr>
          <a:xfrm>
            <a:off x="7777700" y="4273575"/>
            <a:ext cx="433500" cy="11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45"/>
          <p:cNvSpPr txBox="1"/>
          <p:nvPr/>
        </p:nvSpPr>
        <p:spPr>
          <a:xfrm>
            <a:off x="1300650" y="4675075"/>
            <a:ext cx="647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Enlace: </a:t>
            </a: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Puertos Comunes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75" name="Google Shape;275;p45"/>
          <p:cNvCxnSpPr>
            <a:stCxn id="251" idx="3"/>
            <a:endCxn id="262" idx="1"/>
          </p:cNvCxnSpPr>
          <p:nvPr/>
        </p:nvCxnSpPr>
        <p:spPr>
          <a:xfrm>
            <a:off x="3339650" y="1822850"/>
            <a:ext cx="3702900" cy="172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6" name="Google Shape;276;p45"/>
          <p:cNvCxnSpPr>
            <a:stCxn id="254" idx="3"/>
            <a:endCxn id="260" idx="1"/>
          </p:cNvCxnSpPr>
          <p:nvPr/>
        </p:nvCxnSpPr>
        <p:spPr>
          <a:xfrm flipH="1" rot="10800000">
            <a:off x="3339650" y="1236350"/>
            <a:ext cx="3565500" cy="12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7" name="Google Shape;277;p45"/>
          <p:cNvCxnSpPr>
            <a:endCxn id="261" idx="1"/>
          </p:cNvCxnSpPr>
          <p:nvPr/>
        </p:nvCxnSpPr>
        <p:spPr>
          <a:xfrm>
            <a:off x="2694501" y="1822770"/>
            <a:ext cx="4434000" cy="56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>
            <p:ph type="ctrTitle"/>
          </p:nvPr>
        </p:nvSpPr>
        <p:spPr>
          <a:xfrm>
            <a:off x="311700" y="18027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Frontend vs Backend</a:t>
            </a:r>
            <a:endParaRPr/>
          </a:p>
        </p:txBody>
      </p:sp>
      <p:pic>
        <p:nvPicPr>
          <p:cNvPr id="288" name="Google Shape;2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450" y="1015075"/>
            <a:ext cx="2810442" cy="39760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7875" y="1015075"/>
            <a:ext cx="2810450" cy="3976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pantalla de 2016-06-24 12:59:31.png" id="294" name="Google Shape;29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300" y="0"/>
            <a:ext cx="8692001" cy="501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pantalla de 2016-06-24 13:28:06.png" id="299" name="Google Shape;29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89" y="0"/>
            <a:ext cx="908842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175" y="0"/>
            <a:ext cx="3296101" cy="279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de 2016-06-24 13:32:02.png" id="305" name="Google Shape;30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209088"/>
            <a:ext cx="5114925" cy="4095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6" name="Google Shape;306;p50"/>
          <p:cNvCxnSpPr/>
          <p:nvPr/>
        </p:nvCxnSpPr>
        <p:spPr>
          <a:xfrm>
            <a:off x="4505675" y="470175"/>
            <a:ext cx="1273500" cy="148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descr="Captura de pantalla de 2016-06-24 13:28:06.png" id="307" name="Google Shape;307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063325"/>
            <a:ext cx="4653425" cy="26335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de 2016-06-24 12:59:31.png" id="308" name="Google Shape;308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96575" y="3092900"/>
            <a:ext cx="3647424" cy="2102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9" name="Google Shape;309;p50"/>
          <p:cNvCxnSpPr/>
          <p:nvPr/>
        </p:nvCxnSpPr>
        <p:spPr>
          <a:xfrm flipH="1">
            <a:off x="4883700" y="1324300"/>
            <a:ext cx="758400" cy="184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0" name="Google Shape;310;p50"/>
          <p:cNvCxnSpPr/>
          <p:nvPr/>
        </p:nvCxnSpPr>
        <p:spPr>
          <a:xfrm flipH="1" rot="10800000">
            <a:off x="4883700" y="2126600"/>
            <a:ext cx="1038900" cy="522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50"/>
          <p:cNvCxnSpPr>
            <a:endCxn id="308" idx="0"/>
          </p:cNvCxnSpPr>
          <p:nvPr/>
        </p:nvCxnSpPr>
        <p:spPr>
          <a:xfrm flipH="1">
            <a:off x="7320287" y="2411000"/>
            <a:ext cx="61200" cy="681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pantalla de 2016-06-24 14:25:46.png" id="316" name="Google Shape;31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7900" y="922700"/>
            <a:ext cx="4438601" cy="4032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51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es sencillo hacer una página web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ctrTitle"/>
          </p:nvPr>
        </p:nvSpPr>
        <p:spPr>
          <a:xfrm>
            <a:off x="311700" y="1555500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 aprender</a:t>
            </a:r>
            <a:br>
              <a:rPr lang="en"/>
            </a:br>
            <a:r>
              <a:rPr lang="en"/>
              <a:t>desarrollo web?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Development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3" name="Google Shape;32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9175" y="1308400"/>
            <a:ext cx="5643373" cy="3130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5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HTML, CSS y JavaScript </a:t>
            </a:r>
            <a:endParaRPr/>
          </a:p>
        </p:txBody>
      </p:sp>
      <p:pic>
        <p:nvPicPr>
          <p:cNvPr id="329" name="Google Shape;32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000" y="1097999"/>
            <a:ext cx="6784349" cy="34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</a:t>
            </a:r>
            <a:endParaRPr/>
          </a:p>
        </p:txBody>
      </p:sp>
      <p:pic>
        <p:nvPicPr>
          <p:cNvPr id="335" name="Google Shape;33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32000"/>
            <a:ext cx="4706775" cy="304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7750" y="1919417"/>
            <a:ext cx="2514600" cy="186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CSS</a:t>
            </a:r>
            <a:endParaRPr/>
          </a:p>
        </p:txBody>
      </p:sp>
      <p:pic>
        <p:nvPicPr>
          <p:cNvPr id="342" name="Google Shape;34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125" y="1205748"/>
            <a:ext cx="4448050" cy="319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2350" y="1851992"/>
            <a:ext cx="340995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5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JavaScript</a:t>
            </a:r>
            <a:endParaRPr/>
          </a:p>
        </p:txBody>
      </p:sp>
      <p:pic>
        <p:nvPicPr>
          <p:cNvPr id="349" name="Google Shape;34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50" y="1341498"/>
            <a:ext cx="4900825" cy="30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0021" y="1622225"/>
            <a:ext cx="2932275" cy="106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00025" y="3236225"/>
            <a:ext cx="2932275" cy="96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HTML, CSS y JavaScript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8275" y="1640042"/>
            <a:ext cx="6667500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aptura de pantalla de 2016-06-24 13:14:09.png" id="362" name="Google Shape;36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2150" y="1371600"/>
            <a:ext cx="5219700" cy="24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9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Browsers</a:t>
            </a:r>
            <a:endParaRPr/>
          </a:p>
        </p:txBody>
      </p:sp>
      <p:pic>
        <p:nvPicPr>
          <p:cNvPr id="368" name="Google Shape;36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6513" y="1510625"/>
            <a:ext cx="5090975" cy="27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 Page</a:t>
            </a:r>
            <a:endParaRPr/>
          </a:p>
        </p:txBody>
      </p:sp>
      <p:pic>
        <p:nvPicPr>
          <p:cNvPr id="374" name="Google Shape;3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7488" y="1123850"/>
            <a:ext cx="5589026" cy="361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1"/>
          <p:cNvSpPr txBox="1"/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Herramientas para el desarrollo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type="ctrTitle"/>
          </p:nvPr>
        </p:nvSpPr>
        <p:spPr>
          <a:xfrm>
            <a:off x="311700" y="1555500"/>
            <a:ext cx="8520600" cy="126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Recomendaciones para</a:t>
            </a:r>
            <a:br>
              <a:rPr lang="en"/>
            </a:br>
            <a:r>
              <a:rPr lang="en"/>
              <a:t>un aprendizaje efectivo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62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Editores de Código</a:t>
            </a:r>
            <a:endParaRPr/>
          </a:p>
        </p:txBody>
      </p:sp>
      <p:pic>
        <p:nvPicPr>
          <p:cNvPr id="385" name="Google Shape;38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500" y="1543350"/>
            <a:ext cx="2409150" cy="50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40250" y="1462300"/>
            <a:ext cx="3130050" cy="7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62"/>
          <p:cNvPicPr preferRelativeResize="0"/>
          <p:nvPr/>
        </p:nvPicPr>
        <p:blipFill rotWithShape="1">
          <a:blip r:embed="rId5">
            <a:alphaModFix/>
          </a:blip>
          <a:srcRect b="27086" l="0" r="0" t="28971"/>
          <a:stretch/>
        </p:blipFill>
        <p:spPr>
          <a:xfrm>
            <a:off x="3020650" y="2991250"/>
            <a:ext cx="2926958" cy="71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3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Editor Recomendado: Visual Studio Code</a:t>
            </a:r>
            <a:endParaRPr/>
          </a:p>
        </p:txBody>
      </p:sp>
      <p:pic>
        <p:nvPicPr>
          <p:cNvPr id="393" name="Google Shape;39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4625" y="1138725"/>
            <a:ext cx="5437375" cy="3196149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3"/>
          <p:cNvSpPr txBox="1"/>
          <p:nvPr/>
        </p:nvSpPr>
        <p:spPr>
          <a:xfrm>
            <a:off x="724950" y="4372551"/>
            <a:ext cx="76974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rgbClr val="1C3678"/>
                </a:solidFill>
                <a:latin typeface="Comfortaa"/>
                <a:ea typeface="Comfortaa"/>
                <a:cs typeface="Comfortaa"/>
                <a:sym typeface="Comforta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https://code.visualstudio.com/</a:t>
            </a:r>
            <a:r>
              <a:rPr lang="en">
                <a:solidFill>
                  <a:srgbClr val="595959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>
              <a:solidFill>
                <a:srgbClr val="595959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pic>
        <p:nvPicPr>
          <p:cNvPr id="395" name="Google Shape;395;p63"/>
          <p:cNvPicPr preferRelativeResize="0"/>
          <p:nvPr/>
        </p:nvPicPr>
        <p:blipFill rotWithShape="1">
          <a:blip r:embed="rId5">
            <a:alphaModFix/>
          </a:blip>
          <a:srcRect b="27086" l="0" r="0" t="28971"/>
          <a:stretch/>
        </p:blipFill>
        <p:spPr>
          <a:xfrm>
            <a:off x="942050" y="1001975"/>
            <a:ext cx="1892999" cy="46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0" name="Google Shape;40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1575" y="1173325"/>
            <a:ext cx="6800850" cy="26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64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Emmet</a:t>
            </a:r>
            <a:endParaRPr/>
          </a:p>
        </p:txBody>
      </p:sp>
      <p:pic>
        <p:nvPicPr>
          <p:cNvPr id="402" name="Google Shape;402;p64"/>
          <p:cNvPicPr preferRelativeResize="0"/>
          <p:nvPr/>
        </p:nvPicPr>
        <p:blipFill rotWithShape="1">
          <a:blip r:embed="rId4">
            <a:alphaModFix/>
          </a:blip>
          <a:srcRect b="20816" l="0" r="0" t="21758"/>
          <a:stretch/>
        </p:blipFill>
        <p:spPr>
          <a:xfrm>
            <a:off x="3209025" y="3929197"/>
            <a:ext cx="2725950" cy="9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5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Stack overflow</a:t>
            </a:r>
            <a:endParaRPr/>
          </a:p>
        </p:txBody>
      </p:sp>
      <p:pic>
        <p:nvPicPr>
          <p:cNvPr id="408" name="Google Shape;408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1388" y="1528025"/>
            <a:ext cx="7261226" cy="191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6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Slack</a:t>
            </a:r>
            <a:endParaRPr/>
          </a:p>
        </p:txBody>
      </p:sp>
      <p:pic>
        <p:nvPicPr>
          <p:cNvPr id="414" name="Google Shape;41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375" y="1909875"/>
            <a:ext cx="3560625" cy="237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7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Dato Interesante</a:t>
            </a:r>
            <a:endParaRPr/>
          </a:p>
        </p:txBody>
      </p:sp>
      <p:pic>
        <p:nvPicPr>
          <p:cNvPr id="420" name="Google Shape;4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7500" y="931350"/>
            <a:ext cx="5616198" cy="4212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68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Reto</a:t>
            </a:r>
            <a:endParaRPr/>
          </a:p>
        </p:txBody>
      </p:sp>
      <p:sp>
        <p:nvSpPr>
          <p:cNvPr id="426" name="Google Shape;426;p68"/>
          <p:cNvSpPr txBox="1"/>
          <p:nvPr/>
        </p:nvSpPr>
        <p:spPr>
          <a:xfrm>
            <a:off x="1208900" y="1275850"/>
            <a:ext cx="68379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9D1D9"/>
                </a:solidFill>
                <a:highlight>
                  <a:srgbClr val="0D1117"/>
                </a:highlight>
                <a:latin typeface="Consolas"/>
                <a:ea typeface="Consolas"/>
                <a:cs typeface="Consolas"/>
                <a:sym typeface="Consolas"/>
              </a:rPr>
              <a:t>CREA TU PRIMER PÁGINA WEB</a:t>
            </a:r>
            <a:br>
              <a:rPr lang="en">
                <a:solidFill>
                  <a:srgbClr val="C9D1D9"/>
                </a:solidFill>
                <a:highlight>
                  <a:srgbClr val="0D111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C9D1D9"/>
                </a:solidFill>
                <a:highlight>
                  <a:srgbClr val="0D1117"/>
                </a:highlight>
                <a:latin typeface="Consolas"/>
                <a:ea typeface="Consolas"/>
                <a:cs typeface="Consolas"/>
                <a:sym typeface="Consolas"/>
              </a:rPr>
              <a:t>&lt;!-- crea una página personal donde muestres algunos datos como</a:t>
            </a:r>
            <a:endParaRPr>
              <a:solidFill>
                <a:srgbClr val="C9D1D9"/>
              </a:solidFill>
              <a:highlight>
                <a:srgbClr val="0D11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9D1D9"/>
                </a:solidFill>
                <a:highlight>
                  <a:srgbClr val="0D1117"/>
                </a:highlight>
                <a:latin typeface="Consolas"/>
                <a:ea typeface="Consolas"/>
                <a:cs typeface="Consolas"/>
                <a:sym typeface="Consolas"/>
              </a:rPr>
              <a:t>Tu nombre, ocupación, hobbies, etc.</a:t>
            </a:r>
            <a:endParaRPr>
              <a:solidFill>
                <a:srgbClr val="C9D1D9"/>
              </a:solidFill>
              <a:highlight>
                <a:srgbClr val="0D11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9D1D9"/>
                </a:solidFill>
                <a:highlight>
                  <a:srgbClr val="0D1117"/>
                </a:highlight>
                <a:latin typeface="Consolas"/>
                <a:ea typeface="Consolas"/>
                <a:cs typeface="Consolas"/>
                <a:sym typeface="Consolas"/>
              </a:rPr>
              <a:t>Agrega una imagen tuya e inserta ligas que te dirijan a tus redes sociales.</a:t>
            </a:r>
            <a:endParaRPr>
              <a:solidFill>
                <a:srgbClr val="C9D1D9"/>
              </a:solidFill>
              <a:highlight>
                <a:srgbClr val="0D11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4285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9D1D9"/>
                </a:solidFill>
                <a:highlight>
                  <a:srgbClr val="0D1117"/>
                </a:highlight>
                <a:latin typeface="Consolas"/>
                <a:ea typeface="Consolas"/>
                <a:cs typeface="Consolas"/>
                <a:sym typeface="Consolas"/>
              </a:rPr>
              <a:t>Además, encuentra y utiliza 5 etiquetas de HTML que sean distintas a las empleadas previamente. --&gt;</a:t>
            </a:r>
            <a:endParaRPr>
              <a:solidFill>
                <a:srgbClr val="C9D1D9"/>
              </a:solidFill>
              <a:highlight>
                <a:srgbClr val="0D111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7"/>
          <p:cNvSpPr txBox="1"/>
          <p:nvPr>
            <p:ph type="ctrTitle"/>
          </p:nvPr>
        </p:nvSpPr>
        <p:spPr>
          <a:xfrm>
            <a:off x="311700" y="1196675"/>
            <a:ext cx="8520600" cy="219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Kata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Intro a la Web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8"/>
          <p:cNvSpPr txBox="1"/>
          <p:nvPr>
            <p:ph idx="4294967295" type="ctrTitle"/>
          </p:nvPr>
        </p:nvSpPr>
        <p:spPr>
          <a:xfrm>
            <a:off x="311700" y="1737500"/>
            <a:ext cx="8520600" cy="128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>
                <a:solidFill>
                  <a:srgbClr val="441848"/>
                </a:solidFill>
              </a:rPr>
              <a:t>Web != Internet</a:t>
            </a:r>
            <a:endParaRPr sz="7200">
              <a:solidFill>
                <a:srgbClr val="441848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9"/>
          <p:cNvSpPr txBox="1"/>
          <p:nvPr>
            <p:ph idx="1" type="subTitle"/>
          </p:nvPr>
        </p:nvSpPr>
        <p:spPr>
          <a:xfrm>
            <a:off x="3512538" y="147425"/>
            <a:ext cx="2118900" cy="7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angeloLuna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9"/>
          <p:cNvSpPr txBox="1"/>
          <p:nvPr/>
        </p:nvSpPr>
        <p:spPr>
          <a:xfrm>
            <a:off x="83575" y="4240725"/>
            <a:ext cx="7251900" cy="7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Varela Round"/>
                <a:ea typeface="Varela Round"/>
                <a:cs typeface="Varela Round"/>
                <a:sym typeface="Varela Round"/>
              </a:rPr>
              <a:t>¿Qué es el Internet?</a:t>
            </a:r>
            <a:endParaRPr sz="3600">
              <a:solidFill>
                <a:srgbClr val="FFFFFF"/>
              </a:solidFill>
              <a:latin typeface="Varela Round"/>
              <a:ea typeface="Varela Round"/>
              <a:cs typeface="Varela Round"/>
              <a:sym typeface="Varela Roun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0"/>
          <p:cNvSpPr txBox="1"/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Internet y Web</a:t>
            </a:r>
            <a:endParaRPr/>
          </a:p>
        </p:txBody>
      </p:sp>
      <p:pic>
        <p:nvPicPr>
          <p:cNvPr id="125" name="Google Shape;12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425" y="1196201"/>
            <a:ext cx="5724874" cy="321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1"/>
          <p:cNvSpPr txBox="1"/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1991. Nace la World Wide Web (WWW)</a:t>
            </a:r>
            <a:endParaRPr/>
          </a:p>
        </p:txBody>
      </p:sp>
      <p:sp>
        <p:nvSpPr>
          <p:cNvPr id="131" name="Google Shape;131;p31"/>
          <p:cNvSpPr txBox="1"/>
          <p:nvPr>
            <p:ph idx="1" type="body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Tims Berners Lee, trabajando en la organización europea para la investigación nuclear (CERN), busca una mejor manera de organizar la información de los físicos.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Dato curioso: Sabian que otros posibles nombres de la WWW eran Information Mesh, The Information Mine, Mine of Information.</a:t>
            </a:r>
            <a:endParaRPr/>
          </a:p>
        </p:txBody>
      </p:sp>
      <p:pic>
        <p:nvPicPr>
          <p:cNvPr id="132" name="Google Shape;13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81975" cy="30546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" y="1946488"/>
            <a:ext cx="4581974" cy="31890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1"/>
          <p:cNvSpPr txBox="1"/>
          <p:nvPr/>
        </p:nvSpPr>
        <p:spPr>
          <a:xfrm>
            <a:off x="113825" y="99275"/>
            <a:ext cx="1621500" cy="529500"/>
          </a:xfrm>
          <a:prstGeom prst="rect">
            <a:avLst/>
          </a:prstGeom>
          <a:solidFill>
            <a:srgbClr val="44184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Tim Berners Lee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Padre de Internet</a:t>
            </a:r>
            <a:endParaRPr b="1" sz="1000">
              <a:solidFill>
                <a:srgbClr val="FFFFFF"/>
              </a:solidFill>
            </a:endParaRPr>
          </a:p>
        </p:txBody>
      </p:sp>
      <p:sp>
        <p:nvSpPr>
          <p:cNvPr id="135" name="Google Shape;135;p31"/>
          <p:cNvSpPr txBox="1"/>
          <p:nvPr/>
        </p:nvSpPr>
        <p:spPr>
          <a:xfrm>
            <a:off x="603100" y="2600625"/>
            <a:ext cx="1621500" cy="529500"/>
          </a:xfrm>
          <a:prstGeom prst="rect">
            <a:avLst/>
          </a:prstGeom>
          <a:solidFill>
            <a:srgbClr val="441848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</a:rPr>
              <a:t>NeXTcube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</a:rPr>
              <a:t>Primer servidor web</a:t>
            </a:r>
            <a:endParaRPr b="1" sz="1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ev F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